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handoutMasterIdLst>
    <p:handoutMasterId r:id="rId10"/>
  </p:handoutMasterIdLst>
  <p:sldIdLst>
    <p:sldId id="256" r:id="rId2"/>
    <p:sldId id="261" r:id="rId3"/>
    <p:sldId id="265" r:id="rId4"/>
    <p:sldId id="263" r:id="rId5"/>
    <p:sldId id="267" r:id="rId6"/>
    <p:sldId id="264" r:id="rId7"/>
    <p:sldId id="266" r:id="rId8"/>
    <p:sldId id="260" r:id="rId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824" y="1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1286A1C-714C-135B-9A06-1B6EFB0553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7CAB4C-FB61-F249-4C66-8C94C6148D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B35ED-074F-4DA6-B0D2-0863611FB16F}" type="datetimeFigureOut">
              <a:rPr kumimoji="1" lang="ja-JP" altLang="en-US" smtClean="0"/>
              <a:t>2024/12/20</a:t>
            </a:fld>
            <a:endParaRPr kumimoji="1" lang="ja-JP" altLang="en-US"/>
          </a:p>
        </p:txBody>
      </p:sp>
      <p:sp>
        <p:nvSpPr>
          <p:cNvPr id="4" name="フッター プレースホルダー 3">
            <a:extLst>
              <a:ext uri="{FF2B5EF4-FFF2-40B4-BE49-F238E27FC236}">
                <a16:creationId xmlns:a16="http://schemas.microsoft.com/office/drawing/2014/main" id="{5528E0F8-D5F8-3292-752C-E4048BDF01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84F3E97-B95A-C995-96E7-216C1F05F4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9A531B-3EF8-4A60-8782-5101593AFBAA}" type="slidenum">
              <a:rPr kumimoji="1" lang="ja-JP" altLang="en-US" smtClean="0"/>
              <a:t>‹#›</a:t>
            </a:fld>
            <a:endParaRPr kumimoji="1" lang="ja-JP" altLang="en-US"/>
          </a:p>
        </p:txBody>
      </p:sp>
    </p:spTree>
    <p:extLst>
      <p:ext uri="{BB962C8B-B14F-4D97-AF65-F5344CB8AC3E}">
        <p14:creationId xmlns:p14="http://schemas.microsoft.com/office/powerpoint/2010/main" val="377282597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D117CC-9FAD-4253-8A87-193B34279670}"/>
              </a:ext>
            </a:extLst>
          </p:cNvPr>
          <p:cNvSpPr>
            <a:spLocks noGrp="1"/>
          </p:cNvSpPr>
          <p:nvPr>
            <p:ph type="ctrTitle"/>
          </p:nvPr>
        </p:nvSpPr>
        <p:spPr>
          <a:xfrm>
            <a:off x="755197" y="1268072"/>
            <a:ext cx="7633607" cy="2387600"/>
          </a:xfrm>
        </p:spPr>
        <p:txBody>
          <a:bodyPr anchor="b"/>
          <a:lstStyle>
            <a:lvl1pPr algn="ctr">
              <a:defRPr sz="4500" baseline="0">
                <a:latin typeface="Arial" panose="020B0604020202020204" pitchFamily="34" charset="0"/>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C797F485-D10F-4CA8-8059-CE1750F9646B}"/>
              </a:ext>
            </a:extLst>
          </p:cNvPr>
          <p:cNvSpPr>
            <a:spLocks noGrp="1"/>
          </p:cNvSpPr>
          <p:nvPr>
            <p:ph type="subTitle" idx="1"/>
          </p:nvPr>
        </p:nvSpPr>
        <p:spPr>
          <a:xfrm>
            <a:off x="1142998" y="3870000"/>
            <a:ext cx="6858000" cy="1655762"/>
          </a:xfrm>
        </p:spPr>
        <p:txBody>
          <a:bodyPr/>
          <a:lstStyle>
            <a:lvl1pPr marL="0" indent="0" algn="ctr">
              <a:buNone/>
              <a:defRPr sz="1800" baseline="0">
                <a:latin typeface="Open Sans" panose="020B0606030504020204" pitchFamily="34" charset="0"/>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dirty="0"/>
              <a:t>マスター サブタイトルの書式設定</a:t>
            </a:r>
          </a:p>
        </p:txBody>
      </p:sp>
      <p:sp>
        <p:nvSpPr>
          <p:cNvPr id="6" name="正方形/長方形 5">
            <a:extLst>
              <a:ext uri="{FF2B5EF4-FFF2-40B4-BE49-F238E27FC236}">
                <a16:creationId xmlns:a16="http://schemas.microsoft.com/office/drawing/2014/main" id="{B36B27BA-0B04-EDC8-D984-45C0A424D262}"/>
              </a:ext>
            </a:extLst>
          </p:cNvPr>
          <p:cNvSpPr/>
          <p:nvPr userDrawn="1"/>
        </p:nvSpPr>
        <p:spPr>
          <a:xfrm flipV="1">
            <a:off x="755195" y="3648799"/>
            <a:ext cx="7633607"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正方形/長方形 7">
            <a:extLst>
              <a:ext uri="{FF2B5EF4-FFF2-40B4-BE49-F238E27FC236}">
                <a16:creationId xmlns:a16="http://schemas.microsoft.com/office/drawing/2014/main" id="{83D2517B-4DA4-FF00-E69B-EA4FE906DCB5}"/>
              </a:ext>
            </a:extLst>
          </p:cNvPr>
          <p:cNvSpPr/>
          <p:nvPr userDrawn="1"/>
        </p:nvSpPr>
        <p:spPr>
          <a:xfrm flipV="1">
            <a:off x="755195" y="3694518"/>
            <a:ext cx="7633607"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8358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7D1007D-27BE-4763-B047-AC17EBCBB604}"/>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340B9A-3F57-4156-A08B-FC18920CEF4D}"/>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070A10-DD6C-4590-BFA4-3B1E2EABEB90}"/>
              </a:ext>
            </a:extLst>
          </p:cNvPr>
          <p:cNvSpPr>
            <a:spLocks noGrp="1"/>
          </p:cNvSpPr>
          <p:nvPr>
            <p:ph type="dt" sz="half" idx="10"/>
          </p:nvPr>
        </p:nvSpPr>
        <p:spPr>
          <a:xfrm>
            <a:off x="628650" y="6259282"/>
            <a:ext cx="2057401" cy="598714"/>
          </a:xfrm>
          <a:prstGeom prst="rect">
            <a:avLst/>
          </a:prstGeom>
        </p:spPr>
        <p:txBody>
          <a:bodyPr/>
          <a:lstStyle/>
          <a:p>
            <a:fld id="{E8CAF464-15F3-4BB4-BD7F-4E96634389B9}" type="datetime1">
              <a:rPr kumimoji="1" lang="ja-JP" altLang="en-US" smtClean="0"/>
              <a:t>2024/12/20</a:t>
            </a:fld>
            <a:endParaRPr kumimoji="1" lang="ja-JP" altLang="en-US"/>
          </a:p>
        </p:txBody>
      </p:sp>
      <p:sp>
        <p:nvSpPr>
          <p:cNvPr id="5" name="フッター プレースホルダー 4">
            <a:extLst>
              <a:ext uri="{FF2B5EF4-FFF2-40B4-BE49-F238E27FC236}">
                <a16:creationId xmlns:a16="http://schemas.microsoft.com/office/drawing/2014/main" id="{8CE13EE8-D346-41AE-8F04-C2FAAABA99B9}"/>
              </a:ext>
            </a:extLst>
          </p:cNvPr>
          <p:cNvSpPr>
            <a:spLocks noGrp="1"/>
          </p:cNvSpPr>
          <p:nvPr>
            <p:ph type="ftr" sz="quarter" idx="11"/>
          </p:nvPr>
        </p:nvSpPr>
        <p:spPr>
          <a:xfrm>
            <a:off x="2686050" y="6259286"/>
            <a:ext cx="3771900" cy="598714"/>
          </a:xfrm>
          <a:prstGeom prst="rect">
            <a:avLst/>
          </a:prstGeom>
        </p:spPr>
        <p:txBody>
          <a:bodyPr/>
          <a:lstStyle/>
          <a:p>
            <a:r>
              <a:rPr kumimoji="1" lang="ja-JP" altLang="en-US"/>
              <a:t>創造工学研修</a:t>
            </a:r>
          </a:p>
        </p:txBody>
      </p:sp>
      <p:sp>
        <p:nvSpPr>
          <p:cNvPr id="6" name="スライド番号プレースホルダー 5">
            <a:extLst>
              <a:ext uri="{FF2B5EF4-FFF2-40B4-BE49-F238E27FC236}">
                <a16:creationId xmlns:a16="http://schemas.microsoft.com/office/drawing/2014/main" id="{3A8A541C-F917-4F3A-92C9-4F0864B6F6D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38057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88AC0B-1BD3-406D-92FF-3E006C5ED6A5}"/>
              </a:ext>
            </a:extLst>
          </p:cNvPr>
          <p:cNvSpPr>
            <a:spLocks noGrp="1"/>
          </p:cNvSpPr>
          <p:nvPr>
            <p:ph type="title"/>
          </p:nvPr>
        </p:nvSpPr>
        <p:spPr>
          <a:xfrm>
            <a:off x="259195" y="136526"/>
            <a:ext cx="8625610" cy="913691"/>
          </a:xfrm>
        </p:spPr>
        <p:txBody>
          <a:bodyPr/>
          <a:lstStyle>
            <a:lvl1pPr algn="l">
              <a:defRPr baseline="0">
                <a:latin typeface="Arial" panose="020B0604020202020204" pitchFamily="34" charset="0"/>
                <a:cs typeface="Arial" panose="020B0604020202020204" pitchFamily="34" charset="0"/>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CC435DD3-284C-458C-BD74-0FE1EA35DE0C}"/>
              </a:ext>
            </a:extLst>
          </p:cNvPr>
          <p:cNvSpPr>
            <a:spLocks noGrp="1"/>
          </p:cNvSpPr>
          <p:nvPr>
            <p:ph idx="1"/>
          </p:nvPr>
        </p:nvSpPr>
        <p:spPr>
          <a:xfrm>
            <a:off x="259195" y="1099789"/>
            <a:ext cx="8625610" cy="5482165"/>
          </a:xfrm>
        </p:spPr>
        <p:txBody>
          <a:bodyPr>
            <a:normAutofit/>
          </a:bodyPr>
          <a:lstStyle>
            <a:lvl1pPr>
              <a:defRPr sz="2800" baseline="0">
                <a:latin typeface="Times New Roman" panose="02020603050405020304" pitchFamily="18" charset="0"/>
                <a:cs typeface="Arial" panose="020B0604020202020204" pitchFamily="34" charset="0"/>
              </a:defRPr>
            </a:lvl1pPr>
            <a:lvl2pPr>
              <a:defRPr sz="2000" baseline="0">
                <a:latin typeface="Times New Roman" panose="02020603050405020304" pitchFamily="18" charset="0"/>
                <a:cs typeface="Arial" panose="020B0604020202020204" pitchFamily="34" charset="0"/>
              </a:defRPr>
            </a:lvl2pPr>
            <a:lvl3pPr>
              <a:defRPr sz="1800" baseline="0">
                <a:latin typeface="Times New Roman" panose="02020603050405020304" pitchFamily="18" charset="0"/>
                <a:cs typeface="Arial" panose="020B0604020202020204" pitchFamily="34" charset="0"/>
              </a:defRPr>
            </a:lvl3pPr>
            <a:lvl4pPr>
              <a:defRPr sz="1600" baseline="0">
                <a:latin typeface="Times New Roman" panose="02020603050405020304" pitchFamily="18" charset="0"/>
                <a:cs typeface="Arial" panose="020B0604020202020204" pitchFamily="34" charset="0"/>
              </a:defRPr>
            </a:lvl4pPr>
            <a:lvl5pPr>
              <a:defRPr sz="1600" baseline="0">
                <a:latin typeface="Times New Roman" panose="02020603050405020304" pitchFamily="18" charset="0"/>
                <a:cs typeface="Arial" panose="020B0604020202020204" pitchFamily="34"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正方形/長方形 3">
            <a:extLst>
              <a:ext uri="{FF2B5EF4-FFF2-40B4-BE49-F238E27FC236}">
                <a16:creationId xmlns:a16="http://schemas.microsoft.com/office/drawing/2014/main" id="{CEDD23F4-2C59-05B1-021C-D394EA745D61}"/>
              </a:ext>
            </a:extLst>
          </p:cNvPr>
          <p:cNvSpPr/>
          <p:nvPr userDrawn="1"/>
        </p:nvSpPr>
        <p:spPr>
          <a:xfrm flipV="1">
            <a:off x="259195" y="826036"/>
            <a:ext cx="7932305"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正方形/長方形 4">
            <a:extLst>
              <a:ext uri="{FF2B5EF4-FFF2-40B4-BE49-F238E27FC236}">
                <a16:creationId xmlns:a16="http://schemas.microsoft.com/office/drawing/2014/main" id="{C3836BD1-894A-73D3-A279-35B28126DD4D}"/>
              </a:ext>
            </a:extLst>
          </p:cNvPr>
          <p:cNvSpPr/>
          <p:nvPr userDrawn="1"/>
        </p:nvSpPr>
        <p:spPr>
          <a:xfrm flipV="1">
            <a:off x="259195" y="872912"/>
            <a:ext cx="8214245"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スライド番号プレースホルダー 5">
            <a:extLst>
              <a:ext uri="{FF2B5EF4-FFF2-40B4-BE49-F238E27FC236}">
                <a16:creationId xmlns:a16="http://schemas.microsoft.com/office/drawing/2014/main" id="{EAEBB48A-6294-F701-553B-1B2D60A5D112}"/>
              </a:ext>
            </a:extLst>
          </p:cNvPr>
          <p:cNvSpPr txBox="1">
            <a:spLocks/>
          </p:cNvSpPr>
          <p:nvPr userDrawn="1"/>
        </p:nvSpPr>
        <p:spPr>
          <a:xfrm>
            <a:off x="8191500" y="597631"/>
            <a:ext cx="567043" cy="2578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F09BC8-770C-4BFA-AEB0-39BA5C0771DD}" type="slidenum">
              <a:rPr kumimoji="1" lang="ja-JP" altLang="en-US" smtClean="0"/>
              <a:pPr/>
              <a:t>‹#›</a:t>
            </a:fld>
            <a:endParaRPr kumimoji="1" lang="ja-JP" altLang="en-US" dirty="0"/>
          </a:p>
        </p:txBody>
      </p:sp>
    </p:spTree>
    <p:extLst>
      <p:ext uri="{BB962C8B-B14F-4D97-AF65-F5344CB8AC3E}">
        <p14:creationId xmlns:p14="http://schemas.microsoft.com/office/powerpoint/2010/main" val="199329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9A7A54-91EA-46FB-8EF7-68E7ECAF0FB7}"/>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A5D9C-6893-4D93-9FF6-561E0D4D7EF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042737C-0E05-4D0A-AFD2-67FA9113BD12}"/>
              </a:ext>
            </a:extLst>
          </p:cNvPr>
          <p:cNvSpPr>
            <a:spLocks noGrp="1"/>
          </p:cNvSpPr>
          <p:nvPr>
            <p:ph type="dt" sz="half" idx="10"/>
          </p:nvPr>
        </p:nvSpPr>
        <p:spPr>
          <a:xfrm>
            <a:off x="628650" y="6259282"/>
            <a:ext cx="2057401" cy="598714"/>
          </a:xfrm>
          <a:prstGeom prst="rect">
            <a:avLst/>
          </a:prstGeom>
        </p:spPr>
        <p:txBody>
          <a:bodyPr/>
          <a:lstStyle/>
          <a:p>
            <a:fld id="{B4C738A0-993E-4FF2-A9D3-F8A25E5BED3D}" type="datetime1">
              <a:rPr kumimoji="1" lang="ja-JP" altLang="en-US" smtClean="0"/>
              <a:t>2024/12/20</a:t>
            </a:fld>
            <a:endParaRPr kumimoji="1" lang="ja-JP" altLang="en-US"/>
          </a:p>
        </p:txBody>
      </p:sp>
      <p:sp>
        <p:nvSpPr>
          <p:cNvPr id="6" name="スライド番号プレースホルダー 5">
            <a:extLst>
              <a:ext uri="{FF2B5EF4-FFF2-40B4-BE49-F238E27FC236}">
                <a16:creationId xmlns:a16="http://schemas.microsoft.com/office/drawing/2014/main" id="{6CE5CA05-B1E7-46E2-9425-46AB88010EE7}"/>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42089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9B2EC-19B3-41D8-B63F-F310AEF3671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A15F29-5846-4907-8C9B-39AC00572A9C}"/>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0005AF-9B3D-498A-808E-DFE640D059B6}"/>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E03171C-E940-4758-B3A3-2D912DFA57D0}"/>
              </a:ext>
            </a:extLst>
          </p:cNvPr>
          <p:cNvSpPr>
            <a:spLocks noGrp="1"/>
          </p:cNvSpPr>
          <p:nvPr>
            <p:ph type="dt" sz="half" idx="10"/>
          </p:nvPr>
        </p:nvSpPr>
        <p:spPr>
          <a:xfrm>
            <a:off x="628650" y="6259282"/>
            <a:ext cx="2057401" cy="598714"/>
          </a:xfrm>
          <a:prstGeom prst="rect">
            <a:avLst/>
          </a:prstGeom>
        </p:spPr>
        <p:txBody>
          <a:bodyPr/>
          <a:lstStyle/>
          <a:p>
            <a:fld id="{6F43E0D6-D44E-4BB9-A41C-4EBA4BB1D0AA}"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C88E84CD-070F-42B8-A7DA-56F093293E3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1059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C3C29-E626-4163-9584-3587BE12965E}"/>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4A832E-550D-44CC-A53B-79C4B041ABF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423D25-F8EE-4B40-BF60-C68596026CE5}"/>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3E0153C-8EC1-409E-8A1F-66F05EACBD5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5A84956-7DB6-4454-B794-A0DB2B324B6F}"/>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B236321-C443-411A-BC5D-E57C1C82609C}"/>
              </a:ext>
            </a:extLst>
          </p:cNvPr>
          <p:cNvSpPr>
            <a:spLocks noGrp="1"/>
          </p:cNvSpPr>
          <p:nvPr>
            <p:ph type="dt" sz="half" idx="10"/>
          </p:nvPr>
        </p:nvSpPr>
        <p:spPr>
          <a:xfrm>
            <a:off x="628650" y="6259282"/>
            <a:ext cx="2057401" cy="598714"/>
          </a:xfrm>
          <a:prstGeom prst="rect">
            <a:avLst/>
          </a:prstGeom>
        </p:spPr>
        <p:txBody>
          <a:bodyPr/>
          <a:lstStyle/>
          <a:p>
            <a:fld id="{80FBE12C-66DD-425F-87DA-45FA71D4B14C}" type="datetime1">
              <a:rPr kumimoji="1" lang="ja-JP" altLang="en-US" smtClean="0"/>
              <a:t>2024/12/20</a:t>
            </a:fld>
            <a:endParaRPr kumimoji="1" lang="ja-JP" altLang="en-US"/>
          </a:p>
        </p:txBody>
      </p:sp>
      <p:sp>
        <p:nvSpPr>
          <p:cNvPr id="9" name="スライド番号プレースホルダー 8">
            <a:extLst>
              <a:ext uri="{FF2B5EF4-FFF2-40B4-BE49-F238E27FC236}">
                <a16:creationId xmlns:a16="http://schemas.microsoft.com/office/drawing/2014/main" id="{D0F2E751-881B-4697-9682-AE3B29000BA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428384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E8A43-5846-4634-9FCB-5345B9B7C3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EB6FB81-0708-4180-B44E-A2C8FA0CDB60}"/>
              </a:ext>
            </a:extLst>
          </p:cNvPr>
          <p:cNvSpPr>
            <a:spLocks noGrp="1"/>
          </p:cNvSpPr>
          <p:nvPr>
            <p:ph type="dt" sz="half" idx="10"/>
          </p:nvPr>
        </p:nvSpPr>
        <p:spPr>
          <a:xfrm>
            <a:off x="628650" y="6259282"/>
            <a:ext cx="2057401" cy="598714"/>
          </a:xfrm>
          <a:prstGeom prst="rect">
            <a:avLst/>
          </a:prstGeom>
        </p:spPr>
        <p:txBody>
          <a:bodyPr/>
          <a:lstStyle/>
          <a:p>
            <a:fld id="{5D337AB5-68CF-4C9A-84F0-CEB8B3F3804F}" type="datetime1">
              <a:rPr kumimoji="1" lang="ja-JP" altLang="en-US" smtClean="0"/>
              <a:t>2024/12/20</a:t>
            </a:fld>
            <a:endParaRPr kumimoji="1" lang="ja-JP" altLang="en-US"/>
          </a:p>
        </p:txBody>
      </p:sp>
      <p:sp>
        <p:nvSpPr>
          <p:cNvPr id="5" name="スライド番号プレースホルダー 4">
            <a:extLst>
              <a:ext uri="{FF2B5EF4-FFF2-40B4-BE49-F238E27FC236}">
                <a16:creationId xmlns:a16="http://schemas.microsoft.com/office/drawing/2014/main" id="{EC75E6B7-A5AB-4945-8EE9-4EB6DB6EB38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03675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F64AF32-2D00-47D2-B6B0-F9F4AE9FE053}"/>
              </a:ext>
            </a:extLst>
          </p:cNvPr>
          <p:cNvSpPr>
            <a:spLocks noGrp="1"/>
          </p:cNvSpPr>
          <p:nvPr>
            <p:ph type="dt" sz="half" idx="10"/>
          </p:nvPr>
        </p:nvSpPr>
        <p:spPr>
          <a:xfrm>
            <a:off x="628650" y="6259282"/>
            <a:ext cx="2057401" cy="598714"/>
          </a:xfrm>
          <a:prstGeom prst="rect">
            <a:avLst/>
          </a:prstGeom>
        </p:spPr>
        <p:txBody>
          <a:bodyPr/>
          <a:lstStyle/>
          <a:p>
            <a:fld id="{0224F364-07F3-46C8-84AA-302D169C9924}" type="datetime1">
              <a:rPr kumimoji="1" lang="ja-JP" altLang="en-US" smtClean="0"/>
              <a:t>2024/12/20</a:t>
            </a:fld>
            <a:endParaRPr kumimoji="1" lang="ja-JP" altLang="en-US"/>
          </a:p>
        </p:txBody>
      </p:sp>
      <p:sp>
        <p:nvSpPr>
          <p:cNvPr id="4" name="スライド番号プレースホルダー 3">
            <a:extLst>
              <a:ext uri="{FF2B5EF4-FFF2-40B4-BE49-F238E27FC236}">
                <a16:creationId xmlns:a16="http://schemas.microsoft.com/office/drawing/2014/main" id="{60CD6054-5A98-4BEC-8E49-6129320F8DFE}"/>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869686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DEA86-5B2C-4D23-A9B9-BCCA80BDF250}"/>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C578B5-9D30-42D0-93DF-F4B15327470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014D973-AE20-488A-8815-122C20B634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ECBC66-222B-47E0-B522-158903D77CEA}"/>
              </a:ext>
            </a:extLst>
          </p:cNvPr>
          <p:cNvSpPr>
            <a:spLocks noGrp="1"/>
          </p:cNvSpPr>
          <p:nvPr>
            <p:ph type="dt" sz="half" idx="10"/>
          </p:nvPr>
        </p:nvSpPr>
        <p:spPr>
          <a:xfrm>
            <a:off x="628650" y="6259282"/>
            <a:ext cx="2057401" cy="598714"/>
          </a:xfrm>
          <a:prstGeom prst="rect">
            <a:avLst/>
          </a:prstGeom>
        </p:spPr>
        <p:txBody>
          <a:bodyPr/>
          <a:lstStyle/>
          <a:p>
            <a:fld id="{C98F773C-6196-4130-BAF3-BF8645CB42FA}"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8817A949-BA18-4BA7-B73C-A34B51078334}"/>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7211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1257D-5CA0-4A85-90F6-0C3ADA0DC917}"/>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AB7C8D4-0BCB-4580-8536-E0FA48D0F43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6BFF5E01-5B7C-46C3-A422-C69349538C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D1144B-B59B-4016-8310-380020CB190C}"/>
              </a:ext>
            </a:extLst>
          </p:cNvPr>
          <p:cNvSpPr>
            <a:spLocks noGrp="1"/>
          </p:cNvSpPr>
          <p:nvPr>
            <p:ph type="dt" sz="half" idx="10"/>
          </p:nvPr>
        </p:nvSpPr>
        <p:spPr>
          <a:xfrm>
            <a:off x="628650" y="6259282"/>
            <a:ext cx="2057401" cy="598714"/>
          </a:xfrm>
          <a:prstGeom prst="rect">
            <a:avLst/>
          </a:prstGeom>
        </p:spPr>
        <p:txBody>
          <a:bodyPr/>
          <a:lstStyle/>
          <a:p>
            <a:fld id="{E4883AD5-0DE6-4DC7-9375-A23AA371A5C4}"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1D558B42-0200-4DC8-81BC-6DCCEB82EA30}"/>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387855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C38AFD6-98D0-4B26-96BE-5C93F1008004}"/>
              </a:ext>
            </a:extLst>
          </p:cNvPr>
          <p:cNvSpPr>
            <a:spLocks noGrp="1"/>
          </p:cNvSpPr>
          <p:nvPr>
            <p:ph type="title"/>
          </p:nvPr>
        </p:nvSpPr>
        <p:spPr>
          <a:xfrm>
            <a:off x="628650" y="136526"/>
            <a:ext cx="7886700" cy="1257066"/>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7E9D999E-5C19-4FF0-978C-6E64796D4239}"/>
              </a:ext>
            </a:extLst>
          </p:cNvPr>
          <p:cNvSpPr>
            <a:spLocks noGrp="1"/>
          </p:cNvSpPr>
          <p:nvPr>
            <p:ph type="body" idx="1"/>
          </p:nvPr>
        </p:nvSpPr>
        <p:spPr>
          <a:xfrm>
            <a:off x="628650" y="1825625"/>
            <a:ext cx="7886700" cy="4267300"/>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3105185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hdr="0" dt="0"/>
  <p:txStyles>
    <p:titleStyle>
      <a:lvl1pPr algn="ctr" defTabSz="685800" rtl="0" eaLnBrk="1" latinLnBrk="0" hangingPunct="1">
        <a:lnSpc>
          <a:spcPct val="90000"/>
        </a:lnSpc>
        <a:spcBef>
          <a:spcPct val="0"/>
        </a:spcBef>
        <a:buNone/>
        <a:defRPr kumimoji="1" sz="3300" b="0" kern="1200" baseline="0">
          <a:solidFill>
            <a:schemeClr val="tx1"/>
          </a:solidFill>
          <a:latin typeface="Times New Roman" panose="02020603050405020304" pitchFamily="18" charset="0"/>
          <a:ea typeface="ＭＳ Ｐゴシック" panose="020B060007020508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1800" kern="1200">
          <a:solidFill>
            <a:schemeClr val="tx1"/>
          </a:solidFill>
          <a:latin typeface="+mn-lt"/>
          <a:ea typeface="ＭＳ Ｐゴシック" panose="020B060007020508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400" kern="1200">
          <a:solidFill>
            <a:schemeClr val="tx1"/>
          </a:solidFill>
          <a:latin typeface="+mn-lt"/>
          <a:ea typeface="ＭＳ Ｐゴシック" panose="020B060007020508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200" kern="1200">
          <a:solidFill>
            <a:schemeClr val="tx1"/>
          </a:solidFill>
          <a:latin typeface="+mn-lt"/>
          <a:ea typeface="ＭＳ Ｐゴシック" panose="020B060007020508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6268CB-66A0-95AD-71AF-84EAC1E4D34E}"/>
              </a:ext>
            </a:extLst>
          </p:cNvPr>
          <p:cNvSpPr>
            <a:spLocks noGrp="1"/>
          </p:cNvSpPr>
          <p:nvPr>
            <p:ph type="ctrTitle"/>
          </p:nvPr>
        </p:nvSpPr>
        <p:spPr/>
        <p:txBody>
          <a:bodyPr/>
          <a:lstStyle/>
          <a:p>
            <a:r>
              <a:rPr kumimoji="1" lang="en-US" altLang="ja-JP" dirty="0"/>
              <a:t>TGL</a:t>
            </a:r>
            <a:r>
              <a:rPr kumimoji="1" lang="ja-JP" altLang="en-US" dirty="0"/>
              <a:t>プログラムを通じた学び</a:t>
            </a:r>
          </a:p>
        </p:txBody>
      </p:sp>
      <p:sp>
        <p:nvSpPr>
          <p:cNvPr id="3" name="字幕 2">
            <a:extLst>
              <a:ext uri="{FF2B5EF4-FFF2-40B4-BE49-F238E27FC236}">
                <a16:creationId xmlns:a16="http://schemas.microsoft.com/office/drawing/2014/main" id="{E389C54E-F40D-9C24-2BB3-E1E0DC128C02}"/>
              </a:ext>
            </a:extLst>
          </p:cNvPr>
          <p:cNvSpPr>
            <a:spLocks noGrp="1"/>
          </p:cNvSpPr>
          <p:nvPr>
            <p:ph type="subTitle" idx="1"/>
          </p:nvPr>
        </p:nvSpPr>
        <p:spPr/>
        <p:txBody>
          <a:bodyPr/>
          <a:lstStyle/>
          <a:p>
            <a:r>
              <a:rPr kumimoji="1" lang="ja-JP" altLang="en-US" dirty="0"/>
              <a:t>東北大学 工学部 電気情報物理工学科 </a:t>
            </a:r>
            <a:r>
              <a:rPr kumimoji="1" lang="en-US" altLang="ja-JP" dirty="0"/>
              <a:t>4</a:t>
            </a:r>
            <a:r>
              <a:rPr kumimoji="1" lang="ja-JP" altLang="en-US" dirty="0"/>
              <a:t>年</a:t>
            </a:r>
            <a:endParaRPr kumimoji="1" lang="en-US" altLang="ja-JP" dirty="0"/>
          </a:p>
          <a:p>
            <a:r>
              <a:rPr kumimoji="1" lang="en-US" altLang="ja-JP" dirty="0"/>
              <a:t>C1TB2219 </a:t>
            </a:r>
            <a:r>
              <a:rPr kumimoji="1" lang="ja-JP" altLang="en-US" dirty="0"/>
              <a:t>三上 陽向</a:t>
            </a:r>
          </a:p>
        </p:txBody>
      </p:sp>
    </p:spTree>
    <p:extLst>
      <p:ext uri="{BB962C8B-B14F-4D97-AF65-F5344CB8AC3E}">
        <p14:creationId xmlns:p14="http://schemas.microsoft.com/office/powerpoint/2010/main" val="1415755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5D28EE-C839-9DB0-32FD-8F4882D895E5}"/>
              </a:ext>
            </a:extLst>
          </p:cNvPr>
          <p:cNvSpPr>
            <a:spLocks noGrp="1"/>
          </p:cNvSpPr>
          <p:nvPr>
            <p:ph type="title"/>
          </p:nvPr>
        </p:nvSpPr>
        <p:spPr/>
        <p:txBody>
          <a:bodyPr/>
          <a:lstStyle/>
          <a:p>
            <a:r>
              <a:rPr kumimoji="1" lang="ja-JP" altLang="en-US" dirty="0"/>
              <a:t>グローバルゼミ</a:t>
            </a:r>
          </a:p>
        </p:txBody>
      </p:sp>
      <p:sp>
        <p:nvSpPr>
          <p:cNvPr id="3" name="コンテンツ プレースホルダー 2">
            <a:extLst>
              <a:ext uri="{FF2B5EF4-FFF2-40B4-BE49-F238E27FC236}">
                <a16:creationId xmlns:a16="http://schemas.microsoft.com/office/drawing/2014/main" id="{7FF6C7AA-6972-E289-834C-26EE4AF3EA2C}"/>
              </a:ext>
            </a:extLst>
          </p:cNvPr>
          <p:cNvSpPr>
            <a:spLocks noGrp="1"/>
          </p:cNvSpPr>
          <p:nvPr>
            <p:ph idx="1"/>
          </p:nvPr>
        </p:nvSpPr>
        <p:spPr/>
        <p:txBody>
          <a:bodyPr/>
          <a:lstStyle/>
          <a:p>
            <a:pPr marL="0" indent="0">
              <a:buNone/>
            </a:pPr>
            <a:r>
              <a:rPr kumimoji="1" lang="ja-JP" altLang="en-US" dirty="0"/>
              <a:t>国際的な視野を持つ・自分自身を見つめなおす</a:t>
            </a:r>
            <a:endParaRPr kumimoji="1" lang="en-US" altLang="ja-JP" dirty="0"/>
          </a:p>
          <a:p>
            <a:pPr marL="0" indent="0">
              <a:buNone/>
            </a:pPr>
            <a:r>
              <a:rPr lang="ja-JP" altLang="en-US" dirty="0"/>
              <a:t>社会</a:t>
            </a:r>
            <a:r>
              <a:rPr kumimoji="1" lang="ja-JP" altLang="en-US" dirty="0"/>
              <a:t>問題を自分事ととして捉え，行動に移す第一歩</a:t>
            </a:r>
          </a:p>
        </p:txBody>
      </p:sp>
      <p:pic>
        <p:nvPicPr>
          <p:cNvPr id="5" name="図 4">
            <a:extLst>
              <a:ext uri="{FF2B5EF4-FFF2-40B4-BE49-F238E27FC236}">
                <a16:creationId xmlns:a16="http://schemas.microsoft.com/office/drawing/2014/main" id="{FE8B21BC-7AEB-F0FB-BB17-4A3782852676}"/>
              </a:ext>
            </a:extLst>
          </p:cNvPr>
          <p:cNvPicPr>
            <a:picLocks noChangeAspect="1"/>
          </p:cNvPicPr>
          <p:nvPr/>
        </p:nvPicPr>
        <p:blipFill>
          <a:blip r:embed="rId2"/>
          <a:stretch>
            <a:fillRect/>
          </a:stretch>
        </p:blipFill>
        <p:spPr>
          <a:xfrm>
            <a:off x="259195" y="2243960"/>
            <a:ext cx="4505132" cy="2644786"/>
          </a:xfrm>
          <a:prstGeom prst="rect">
            <a:avLst/>
          </a:prstGeom>
        </p:spPr>
      </p:pic>
      <p:pic>
        <p:nvPicPr>
          <p:cNvPr id="7" name="図 6">
            <a:extLst>
              <a:ext uri="{FF2B5EF4-FFF2-40B4-BE49-F238E27FC236}">
                <a16:creationId xmlns:a16="http://schemas.microsoft.com/office/drawing/2014/main" id="{90E8585D-D537-9098-EE37-52400C552830}"/>
              </a:ext>
            </a:extLst>
          </p:cNvPr>
          <p:cNvPicPr>
            <a:picLocks noChangeAspect="1"/>
          </p:cNvPicPr>
          <p:nvPr/>
        </p:nvPicPr>
        <p:blipFill>
          <a:blip r:embed="rId3"/>
          <a:stretch>
            <a:fillRect/>
          </a:stretch>
        </p:blipFill>
        <p:spPr>
          <a:xfrm>
            <a:off x="4451927" y="4149103"/>
            <a:ext cx="4432878" cy="2432851"/>
          </a:xfrm>
          <a:prstGeom prst="rect">
            <a:avLst/>
          </a:prstGeom>
        </p:spPr>
      </p:pic>
    </p:spTree>
    <p:extLst>
      <p:ext uri="{BB962C8B-B14F-4D97-AF65-F5344CB8AC3E}">
        <p14:creationId xmlns:p14="http://schemas.microsoft.com/office/powerpoint/2010/main" val="395479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6B14E-4EE8-6884-58FD-5BD968602E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EF6F62-A524-428D-F1BB-E5A0DB0A9EF1}"/>
              </a:ext>
            </a:extLst>
          </p:cNvPr>
          <p:cNvSpPr>
            <a:spLocks noGrp="1"/>
          </p:cNvSpPr>
          <p:nvPr>
            <p:ph type="title"/>
          </p:nvPr>
        </p:nvSpPr>
        <p:spPr/>
        <p:txBody>
          <a:bodyPr/>
          <a:lstStyle/>
          <a:p>
            <a:r>
              <a:rPr kumimoji="1" lang="ja-JP" altLang="en-US" dirty="0"/>
              <a:t>アフターコロナの社会をどう構築するか</a:t>
            </a:r>
          </a:p>
        </p:txBody>
      </p:sp>
      <p:sp>
        <p:nvSpPr>
          <p:cNvPr id="3" name="コンテンツ プレースホルダー 2">
            <a:extLst>
              <a:ext uri="{FF2B5EF4-FFF2-40B4-BE49-F238E27FC236}">
                <a16:creationId xmlns:a16="http://schemas.microsoft.com/office/drawing/2014/main" id="{C192416E-A9CF-A2A1-66BE-45CD61AE0A93}"/>
              </a:ext>
            </a:extLst>
          </p:cNvPr>
          <p:cNvSpPr>
            <a:spLocks noGrp="1"/>
          </p:cNvSpPr>
          <p:nvPr>
            <p:ph idx="1"/>
          </p:nvPr>
        </p:nvSpPr>
        <p:spPr/>
        <p:txBody>
          <a:bodyPr/>
          <a:lstStyle/>
          <a:p>
            <a:pPr marL="0" indent="0">
              <a:buNone/>
            </a:pPr>
            <a:r>
              <a:rPr lang="en-US" altLang="ja-JP" dirty="0"/>
              <a:t>COVID-19</a:t>
            </a:r>
            <a:r>
              <a:rPr lang="ja-JP" altLang="en-US" dirty="0"/>
              <a:t> パンデミックについて，感染症の歴史と現在の科学的知見をもとに，アフターコロナの社会の在り方について議論．グループで協力し，客観的で信頼できる情報をもとに，説得力のあるプレゼンテーションを実現．</a:t>
            </a:r>
            <a:endParaRPr lang="en-US" altLang="ja-JP" dirty="0"/>
          </a:p>
          <a:p>
            <a:pPr marL="0" indent="0">
              <a:buNone/>
            </a:pPr>
            <a:endParaRPr lang="en-US" altLang="ja-JP" dirty="0"/>
          </a:p>
        </p:txBody>
      </p:sp>
      <p:pic>
        <p:nvPicPr>
          <p:cNvPr id="5" name="図 4">
            <a:extLst>
              <a:ext uri="{FF2B5EF4-FFF2-40B4-BE49-F238E27FC236}">
                <a16:creationId xmlns:a16="http://schemas.microsoft.com/office/drawing/2014/main" id="{7715AFD4-2D05-18CA-E153-EE1BFA76D7F0}"/>
              </a:ext>
            </a:extLst>
          </p:cNvPr>
          <p:cNvPicPr>
            <a:picLocks noChangeAspect="1"/>
          </p:cNvPicPr>
          <p:nvPr/>
        </p:nvPicPr>
        <p:blipFill>
          <a:blip r:embed="rId2"/>
          <a:stretch>
            <a:fillRect/>
          </a:stretch>
        </p:blipFill>
        <p:spPr>
          <a:xfrm>
            <a:off x="4004303" y="3054805"/>
            <a:ext cx="3431978" cy="18774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図 6" descr="机の上に座っている人たち&#10;&#10;低い精度で自動的に生成された説明">
            <a:extLst>
              <a:ext uri="{FF2B5EF4-FFF2-40B4-BE49-F238E27FC236}">
                <a16:creationId xmlns:a16="http://schemas.microsoft.com/office/drawing/2014/main" id="{812D06BF-9C29-2176-B7B5-4FC994FED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13" y="3767233"/>
            <a:ext cx="3494961" cy="2329974"/>
          </a:xfrm>
          <a:prstGeom prst="rect">
            <a:avLst/>
          </a:prstGeom>
        </p:spPr>
      </p:pic>
      <p:pic>
        <p:nvPicPr>
          <p:cNvPr id="9" name="図 8">
            <a:extLst>
              <a:ext uri="{FF2B5EF4-FFF2-40B4-BE49-F238E27FC236}">
                <a16:creationId xmlns:a16="http://schemas.microsoft.com/office/drawing/2014/main" id="{BA5B097C-B971-8FAA-4A45-CF1753E245C2}"/>
              </a:ext>
            </a:extLst>
          </p:cNvPr>
          <p:cNvPicPr>
            <a:picLocks noChangeAspect="1"/>
          </p:cNvPicPr>
          <p:nvPr/>
        </p:nvPicPr>
        <p:blipFill>
          <a:blip r:embed="rId4"/>
          <a:stretch>
            <a:fillRect/>
          </a:stretch>
        </p:blipFill>
        <p:spPr>
          <a:xfrm>
            <a:off x="5234230" y="5187387"/>
            <a:ext cx="3632346" cy="1479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8792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D3215-F710-774E-2BCC-3420F9FA8484}"/>
              </a:ext>
            </a:extLst>
          </p:cNvPr>
          <p:cNvSpPr>
            <a:spLocks noGrp="1"/>
          </p:cNvSpPr>
          <p:nvPr>
            <p:ph type="title"/>
          </p:nvPr>
        </p:nvSpPr>
        <p:spPr/>
        <p:txBody>
          <a:bodyPr/>
          <a:lstStyle/>
          <a:p>
            <a:r>
              <a:rPr kumimoji="1" lang="ja-JP" altLang="en-US" dirty="0"/>
              <a:t>福島の復興・再生</a:t>
            </a:r>
          </a:p>
        </p:txBody>
      </p:sp>
      <p:sp>
        <p:nvSpPr>
          <p:cNvPr id="3" name="コンテンツ プレースホルダー 2">
            <a:extLst>
              <a:ext uri="{FF2B5EF4-FFF2-40B4-BE49-F238E27FC236}">
                <a16:creationId xmlns:a16="http://schemas.microsoft.com/office/drawing/2014/main" id="{FC1338C0-22A1-D8A0-C7A2-8A0F636BE678}"/>
              </a:ext>
            </a:extLst>
          </p:cNvPr>
          <p:cNvSpPr>
            <a:spLocks noGrp="1"/>
          </p:cNvSpPr>
          <p:nvPr>
            <p:ph idx="1"/>
          </p:nvPr>
        </p:nvSpPr>
        <p:spPr>
          <a:xfrm>
            <a:off x="259195" y="1099789"/>
            <a:ext cx="8700078" cy="5482165"/>
          </a:xfrm>
        </p:spPr>
        <p:txBody>
          <a:bodyPr/>
          <a:lstStyle/>
          <a:p>
            <a:pPr marL="0" indent="0">
              <a:buNone/>
            </a:pPr>
            <a:r>
              <a:rPr kumimoji="1" lang="ja-JP" altLang="en-US" dirty="0"/>
              <a:t>福島の復興の“今”を学び，直面している課題や自分が復興に携われることについて考えた．また，実際に </a:t>
            </a:r>
            <a:r>
              <a:rPr kumimoji="1" lang="en-US" altLang="ja-JP" dirty="0"/>
              <a:t>1F </a:t>
            </a:r>
            <a:r>
              <a:rPr kumimoji="1" lang="ja-JP" altLang="en-US" dirty="0"/>
              <a:t>や資料館等を訪ね，技術者や語り部の話を聞くことで，組織と住民の感覚の違いや復興の現状を肌で感じるとともに，実際に自分で見聞きすることの大切さを学んだ．</a:t>
            </a:r>
          </a:p>
        </p:txBody>
      </p:sp>
      <p:pic>
        <p:nvPicPr>
          <p:cNvPr id="5" name="図 4" descr="テキスト&#10;&#10;中程度の精度で自動的に生成された説明">
            <a:extLst>
              <a:ext uri="{FF2B5EF4-FFF2-40B4-BE49-F238E27FC236}">
                <a16:creationId xmlns:a16="http://schemas.microsoft.com/office/drawing/2014/main" id="{DEB4C2C3-65F2-EF07-F1CD-DC865CEC9317}"/>
              </a:ext>
            </a:extLst>
          </p:cNvPr>
          <p:cNvPicPr>
            <a:picLocks noChangeAspect="1"/>
          </p:cNvPicPr>
          <p:nvPr/>
        </p:nvPicPr>
        <p:blipFill>
          <a:blip r:embed="rId2">
            <a:extLst>
              <a:ext uri="{28A0092B-C50C-407E-A947-70E740481C1C}">
                <a14:useLocalDpi xmlns:a14="http://schemas.microsoft.com/office/drawing/2010/main" val="0"/>
              </a:ext>
            </a:extLst>
          </a:blip>
          <a:srcRect t="16037" b="16037"/>
          <a:stretch/>
        </p:blipFill>
        <p:spPr>
          <a:xfrm>
            <a:off x="2783336" y="3226363"/>
            <a:ext cx="2399064" cy="2898530"/>
          </a:xfrm>
          <a:prstGeom prst="rect">
            <a:avLst/>
          </a:prstGeom>
        </p:spPr>
      </p:pic>
      <p:pic>
        <p:nvPicPr>
          <p:cNvPr id="7" name="図 6" descr="テキスト&#10;&#10;自動的に生成された説明">
            <a:extLst>
              <a:ext uri="{FF2B5EF4-FFF2-40B4-BE49-F238E27FC236}">
                <a16:creationId xmlns:a16="http://schemas.microsoft.com/office/drawing/2014/main" id="{F5389B0F-FD87-32F6-3F02-CE2EC955BF01}"/>
              </a:ext>
            </a:extLst>
          </p:cNvPr>
          <p:cNvPicPr>
            <a:picLocks noChangeAspect="1"/>
          </p:cNvPicPr>
          <p:nvPr/>
        </p:nvPicPr>
        <p:blipFill>
          <a:blip r:embed="rId3">
            <a:extLst>
              <a:ext uri="{28A0092B-C50C-407E-A947-70E740481C1C}">
                <a14:useLocalDpi xmlns:a14="http://schemas.microsoft.com/office/drawing/2010/main" val="0"/>
              </a:ext>
            </a:extLst>
          </a:blip>
          <a:srcRect t="13689" b="16036"/>
          <a:stretch/>
        </p:blipFill>
        <p:spPr>
          <a:xfrm>
            <a:off x="184727" y="3226363"/>
            <a:ext cx="2318918" cy="2898530"/>
          </a:xfrm>
          <a:prstGeom prst="rect">
            <a:avLst/>
          </a:prstGeom>
        </p:spPr>
      </p:pic>
      <p:pic>
        <p:nvPicPr>
          <p:cNvPr id="6" name="図 5">
            <a:extLst>
              <a:ext uri="{FF2B5EF4-FFF2-40B4-BE49-F238E27FC236}">
                <a16:creationId xmlns:a16="http://schemas.microsoft.com/office/drawing/2014/main" id="{A286A604-84DD-B250-DAC4-03A96C7AE4A5}"/>
              </a:ext>
            </a:extLst>
          </p:cNvPr>
          <p:cNvPicPr>
            <a:picLocks noChangeAspect="1"/>
          </p:cNvPicPr>
          <p:nvPr/>
        </p:nvPicPr>
        <p:blipFill>
          <a:blip r:embed="rId4"/>
          <a:stretch>
            <a:fillRect/>
          </a:stretch>
        </p:blipFill>
        <p:spPr>
          <a:xfrm>
            <a:off x="5452797" y="3226363"/>
            <a:ext cx="3506476" cy="2629857"/>
          </a:xfrm>
          <a:prstGeom prst="rect">
            <a:avLst/>
          </a:prstGeom>
        </p:spPr>
      </p:pic>
      <p:sp>
        <p:nvSpPr>
          <p:cNvPr id="9" name="テキスト ボックス 8">
            <a:extLst>
              <a:ext uri="{FF2B5EF4-FFF2-40B4-BE49-F238E27FC236}">
                <a16:creationId xmlns:a16="http://schemas.microsoft.com/office/drawing/2014/main" id="{FF6FE9C5-CB6D-AE49-AC2A-EF82BBDF469C}"/>
              </a:ext>
            </a:extLst>
          </p:cNvPr>
          <p:cNvSpPr txBox="1"/>
          <p:nvPr/>
        </p:nvSpPr>
        <p:spPr>
          <a:xfrm>
            <a:off x="5749636" y="5909449"/>
            <a:ext cx="3588327" cy="215444"/>
          </a:xfrm>
          <a:prstGeom prst="rect">
            <a:avLst/>
          </a:prstGeom>
          <a:noFill/>
        </p:spPr>
        <p:txBody>
          <a:bodyPr wrap="square">
            <a:spAutoFit/>
          </a:bodyPr>
          <a:lstStyle/>
          <a:p>
            <a:r>
              <a:rPr lang="ja-JP" altLang="en-US" sz="800" dirty="0"/>
              <a:t>https://www.tepco.co.jp/decommission/progress/about/livecamera/index-j.html</a:t>
            </a:r>
          </a:p>
        </p:txBody>
      </p:sp>
    </p:spTree>
    <p:extLst>
      <p:ext uri="{BB962C8B-B14F-4D97-AF65-F5344CB8AC3E}">
        <p14:creationId xmlns:p14="http://schemas.microsoft.com/office/powerpoint/2010/main" val="143020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B7B4A-46F1-81D3-9789-25ECDC79CA35}"/>
              </a:ext>
            </a:extLst>
          </p:cNvPr>
          <p:cNvSpPr>
            <a:spLocks noGrp="1"/>
          </p:cNvSpPr>
          <p:nvPr>
            <p:ph type="title"/>
          </p:nvPr>
        </p:nvSpPr>
        <p:spPr/>
        <p:txBody>
          <a:bodyPr/>
          <a:lstStyle/>
          <a:p>
            <a:r>
              <a:rPr lang="ja-JP" altLang="en-US" dirty="0"/>
              <a:t>研究者と学ぶ科学英語</a:t>
            </a:r>
            <a:endParaRPr kumimoji="1" lang="ja-JP" altLang="en-US" dirty="0"/>
          </a:p>
        </p:txBody>
      </p:sp>
      <p:sp>
        <p:nvSpPr>
          <p:cNvPr id="3" name="コンテンツ プレースホルダー 2">
            <a:extLst>
              <a:ext uri="{FF2B5EF4-FFF2-40B4-BE49-F238E27FC236}">
                <a16:creationId xmlns:a16="http://schemas.microsoft.com/office/drawing/2014/main" id="{72C2E8E9-659C-FEC9-4F55-9936D7CA2893}"/>
              </a:ext>
            </a:extLst>
          </p:cNvPr>
          <p:cNvSpPr>
            <a:spLocks noGrp="1"/>
          </p:cNvSpPr>
          <p:nvPr>
            <p:ph idx="1"/>
          </p:nvPr>
        </p:nvSpPr>
        <p:spPr/>
        <p:txBody>
          <a:bodyPr/>
          <a:lstStyle/>
          <a:p>
            <a:pPr marL="0" indent="0">
              <a:buNone/>
            </a:pPr>
            <a:r>
              <a:rPr kumimoji="1" lang="ja-JP" altLang="en-US" dirty="0"/>
              <a:t>学術的な内容について英語で発表したり，受講者や留学生との英語での質疑応答を通じて，英語で学術的根拠に基づいた，説得力のある説明をする力が身についた．</a:t>
            </a:r>
          </a:p>
        </p:txBody>
      </p:sp>
      <p:pic>
        <p:nvPicPr>
          <p:cNvPr id="5" name="図 4">
            <a:extLst>
              <a:ext uri="{FF2B5EF4-FFF2-40B4-BE49-F238E27FC236}">
                <a16:creationId xmlns:a16="http://schemas.microsoft.com/office/drawing/2014/main" id="{60614BC5-02A5-9405-4B46-2CCFE596D911}"/>
              </a:ext>
            </a:extLst>
          </p:cNvPr>
          <p:cNvPicPr>
            <a:picLocks noChangeAspect="1"/>
          </p:cNvPicPr>
          <p:nvPr/>
        </p:nvPicPr>
        <p:blipFill>
          <a:blip r:embed="rId2"/>
          <a:stretch>
            <a:fillRect/>
          </a:stretch>
        </p:blipFill>
        <p:spPr>
          <a:xfrm>
            <a:off x="363253" y="2567833"/>
            <a:ext cx="4048843" cy="282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図 6">
            <a:extLst>
              <a:ext uri="{FF2B5EF4-FFF2-40B4-BE49-F238E27FC236}">
                <a16:creationId xmlns:a16="http://schemas.microsoft.com/office/drawing/2014/main" id="{43BC124A-B7C1-130C-AA99-62BE7B8E6720}"/>
              </a:ext>
            </a:extLst>
          </p:cNvPr>
          <p:cNvPicPr>
            <a:picLocks noChangeAspect="1"/>
          </p:cNvPicPr>
          <p:nvPr/>
        </p:nvPicPr>
        <p:blipFill>
          <a:blip r:embed="rId3"/>
          <a:stretch>
            <a:fillRect/>
          </a:stretch>
        </p:blipFill>
        <p:spPr>
          <a:xfrm>
            <a:off x="4731905" y="3429000"/>
            <a:ext cx="4152900" cy="3100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432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6B9F05-1970-70D0-095F-036DCC08B7C2}"/>
              </a:ext>
            </a:extLst>
          </p:cNvPr>
          <p:cNvSpPr>
            <a:spLocks noGrp="1"/>
          </p:cNvSpPr>
          <p:nvPr>
            <p:ph type="title"/>
          </p:nvPr>
        </p:nvSpPr>
        <p:spPr/>
        <p:txBody>
          <a:bodyPr/>
          <a:lstStyle/>
          <a:p>
            <a:r>
              <a:rPr lang="ja-JP" altLang="en-US" dirty="0"/>
              <a:t>多文化社会アメリカで</a:t>
            </a:r>
            <a:r>
              <a:rPr lang="en-US" altLang="ja-JP" dirty="0"/>
              <a:t>DEI</a:t>
            </a:r>
            <a:r>
              <a:rPr lang="ja-JP" altLang="en-US" dirty="0"/>
              <a:t>を学ぶ</a:t>
            </a:r>
            <a:endParaRPr kumimoji="1" lang="ja-JP" altLang="en-US" dirty="0"/>
          </a:p>
        </p:txBody>
      </p:sp>
      <p:sp>
        <p:nvSpPr>
          <p:cNvPr id="3" name="コンテンツ プレースホルダー 2">
            <a:extLst>
              <a:ext uri="{FF2B5EF4-FFF2-40B4-BE49-F238E27FC236}">
                <a16:creationId xmlns:a16="http://schemas.microsoft.com/office/drawing/2014/main" id="{0E1A5637-C841-FB40-622B-F65D0D128FC3}"/>
              </a:ext>
            </a:extLst>
          </p:cNvPr>
          <p:cNvSpPr>
            <a:spLocks noGrp="1"/>
          </p:cNvSpPr>
          <p:nvPr>
            <p:ph idx="1"/>
          </p:nvPr>
        </p:nvSpPr>
        <p:spPr/>
        <p:txBody>
          <a:bodyPr/>
          <a:lstStyle/>
          <a:p>
            <a:pPr marL="0" indent="0">
              <a:buNone/>
            </a:pPr>
            <a:r>
              <a:rPr kumimoji="1" lang="ja-JP" altLang="en-US" sz="2400" dirty="0"/>
              <a:t>アメリカ</a:t>
            </a:r>
            <a:r>
              <a:rPr lang="ja-JP" altLang="en-US" sz="2400" dirty="0"/>
              <a:t>での</a:t>
            </a:r>
            <a:r>
              <a:rPr kumimoji="1" lang="ja-JP" altLang="en-US" sz="2400" dirty="0"/>
              <a:t> </a:t>
            </a:r>
            <a:r>
              <a:rPr kumimoji="1" lang="en-US" altLang="ja-JP" sz="2400" dirty="0"/>
              <a:t>DEI </a:t>
            </a:r>
            <a:r>
              <a:rPr kumimoji="1" lang="ja-JP" altLang="en-US" sz="2400" dirty="0"/>
              <a:t>実現に向けた取り組みを学ぶとともに，日本文化紹介や縁日，シェルターでの食事支援など数々のプロジェクトを短期間で実現させた．</a:t>
            </a:r>
            <a:endParaRPr kumimoji="1" lang="en-US" altLang="ja-JP" sz="2400" dirty="0"/>
          </a:p>
          <a:p>
            <a:pPr marL="0" indent="0">
              <a:buNone/>
            </a:pPr>
            <a:r>
              <a:rPr kumimoji="1" lang="ja-JP" altLang="en-US" sz="2400" dirty="0"/>
              <a:t>英語でのコミュニケーションは当たり前になり</a:t>
            </a:r>
            <a:r>
              <a:rPr lang="ja-JP" altLang="en-US" sz="2400" dirty="0"/>
              <a:t>，</a:t>
            </a:r>
            <a:r>
              <a:rPr kumimoji="1" lang="ja-JP" altLang="en-US" sz="2400" dirty="0"/>
              <a:t>急なトラブルもグループを超えて協力し臨機応変に対応することでプロジェクトを成功させることができた．非常に濃い時間</a:t>
            </a:r>
            <a:r>
              <a:rPr lang="ja-JP" altLang="en-US" sz="2400" dirty="0"/>
              <a:t>になった．</a:t>
            </a:r>
            <a:endParaRPr kumimoji="1" lang="ja-JP" altLang="en-US" dirty="0"/>
          </a:p>
        </p:txBody>
      </p:sp>
      <p:pic>
        <p:nvPicPr>
          <p:cNvPr id="5" name="図 4" descr="部屋の中にいる人々&#10;&#10;中程度の精度で自動的に生成された説明">
            <a:extLst>
              <a:ext uri="{FF2B5EF4-FFF2-40B4-BE49-F238E27FC236}">
                <a16:creationId xmlns:a16="http://schemas.microsoft.com/office/drawing/2014/main" id="{6489CD4C-037C-79A2-B12D-A998022B1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61" y="3660925"/>
            <a:ext cx="3206302" cy="2405269"/>
          </a:xfrm>
          <a:prstGeom prst="rect">
            <a:avLst/>
          </a:prstGeom>
        </p:spPr>
      </p:pic>
      <p:pic>
        <p:nvPicPr>
          <p:cNvPr id="7" name="図 6" descr="テーブルの上に座っている子供たち&#10;&#10;低い精度で自動的に生成された説明">
            <a:extLst>
              <a:ext uri="{FF2B5EF4-FFF2-40B4-BE49-F238E27FC236}">
                <a16:creationId xmlns:a16="http://schemas.microsoft.com/office/drawing/2014/main" id="{D5F659B3-4798-CA35-F297-BC3B68557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029" y="3660925"/>
            <a:ext cx="3206302" cy="2405269"/>
          </a:xfrm>
          <a:prstGeom prst="rect">
            <a:avLst/>
          </a:prstGeom>
        </p:spPr>
      </p:pic>
      <p:pic>
        <p:nvPicPr>
          <p:cNvPr id="9" name="図 8" descr="屋外, 人, 座る, 男 が含まれている画像&#10;&#10;自動的に生成された説明">
            <a:extLst>
              <a:ext uri="{FF2B5EF4-FFF2-40B4-BE49-F238E27FC236}">
                <a16:creationId xmlns:a16="http://schemas.microsoft.com/office/drawing/2014/main" id="{BC82A4C6-EDD3-59A7-F107-383978187EB3}"/>
              </a:ext>
            </a:extLst>
          </p:cNvPr>
          <p:cNvPicPr>
            <a:picLocks noChangeAspect="1"/>
          </p:cNvPicPr>
          <p:nvPr/>
        </p:nvPicPr>
        <p:blipFill>
          <a:blip r:embed="rId4">
            <a:extLst>
              <a:ext uri="{28A0092B-C50C-407E-A947-70E740481C1C}">
                <a14:useLocalDpi xmlns:a14="http://schemas.microsoft.com/office/drawing/2010/main" val="0"/>
              </a:ext>
            </a:extLst>
          </a:blip>
          <a:srcRect t="11668" b="8750"/>
          <a:stretch/>
        </p:blipFill>
        <p:spPr>
          <a:xfrm>
            <a:off x="6987798" y="3660925"/>
            <a:ext cx="1897007" cy="2684049"/>
          </a:xfrm>
          <a:prstGeom prst="rect">
            <a:avLst/>
          </a:prstGeom>
        </p:spPr>
      </p:pic>
    </p:spTree>
    <p:extLst>
      <p:ext uri="{BB962C8B-B14F-4D97-AF65-F5344CB8AC3E}">
        <p14:creationId xmlns:p14="http://schemas.microsoft.com/office/powerpoint/2010/main" val="379236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799187-AC2A-0F74-0756-ECC8DD1965CB}"/>
              </a:ext>
            </a:extLst>
          </p:cNvPr>
          <p:cNvSpPr>
            <a:spLocks noGrp="1"/>
          </p:cNvSpPr>
          <p:nvPr>
            <p:ph type="title"/>
          </p:nvPr>
        </p:nvSpPr>
        <p:spPr/>
        <p:txBody>
          <a:bodyPr/>
          <a:lstStyle/>
          <a:p>
            <a:r>
              <a:rPr kumimoji="1" lang="en-US" altLang="ja-JP" dirty="0"/>
              <a:t>TGL</a:t>
            </a:r>
            <a:r>
              <a:rPr kumimoji="1" lang="ja-JP" altLang="en-US" dirty="0"/>
              <a:t>プログラムを通じた学び</a:t>
            </a:r>
          </a:p>
        </p:txBody>
      </p:sp>
      <p:sp>
        <p:nvSpPr>
          <p:cNvPr id="3" name="コンテンツ プレースホルダー 2">
            <a:extLst>
              <a:ext uri="{FF2B5EF4-FFF2-40B4-BE49-F238E27FC236}">
                <a16:creationId xmlns:a16="http://schemas.microsoft.com/office/drawing/2014/main" id="{94F3F0E7-3957-2839-A5CC-EEA2D3C02C9A}"/>
              </a:ext>
            </a:extLst>
          </p:cNvPr>
          <p:cNvSpPr>
            <a:spLocks noGrp="1"/>
          </p:cNvSpPr>
          <p:nvPr>
            <p:ph idx="1"/>
          </p:nvPr>
        </p:nvSpPr>
        <p:spPr/>
        <p:txBody>
          <a:bodyPr>
            <a:normAutofit/>
          </a:bodyPr>
          <a:lstStyle/>
          <a:p>
            <a:pPr marL="0" indent="0">
              <a:buNone/>
            </a:pPr>
            <a:r>
              <a:rPr lang="ja-JP" altLang="en-US" dirty="0"/>
              <a:t>語学・コミュニケーション力</a:t>
            </a:r>
            <a:endParaRPr kumimoji="1" lang="en-US" altLang="ja-JP" dirty="0"/>
          </a:p>
          <a:p>
            <a:pPr marL="0" indent="0">
              <a:buNone/>
            </a:pPr>
            <a:r>
              <a:rPr lang="en-US" altLang="ja-JP" sz="2400" dirty="0"/>
              <a:t>	</a:t>
            </a:r>
            <a:r>
              <a:rPr lang="ja-JP" altLang="en-US" sz="2400" dirty="0"/>
              <a:t>様々な場面における英語でのプレゼン</a:t>
            </a:r>
            <a:endParaRPr lang="en-US" altLang="ja-JP" sz="2400" dirty="0"/>
          </a:p>
          <a:p>
            <a:pPr marL="0" indent="0">
              <a:buNone/>
            </a:pPr>
            <a:r>
              <a:rPr lang="en-US" altLang="ja-JP" sz="2400" dirty="0"/>
              <a:t>	</a:t>
            </a:r>
            <a:r>
              <a:rPr lang="ja-JP" altLang="en-US" sz="2400" dirty="0"/>
              <a:t>課題解決やグループでいい雰囲気を作るための</a:t>
            </a:r>
            <a:endParaRPr lang="en-US" altLang="ja-JP" sz="2400" dirty="0"/>
          </a:p>
          <a:p>
            <a:pPr marL="0" indent="0">
              <a:buNone/>
            </a:pPr>
            <a:r>
              <a:rPr lang="en-US" altLang="ja-JP" sz="2400" dirty="0"/>
              <a:t>	</a:t>
            </a:r>
            <a:r>
              <a:rPr lang="ja-JP" altLang="en-US" sz="2400" dirty="0"/>
              <a:t>コミュニケーション</a:t>
            </a:r>
            <a:endParaRPr lang="en-US" altLang="ja-JP" sz="2400" dirty="0"/>
          </a:p>
          <a:p>
            <a:pPr marL="0" indent="0">
              <a:buNone/>
            </a:pPr>
            <a:r>
              <a:rPr kumimoji="1" lang="ja-JP" altLang="en-US" dirty="0"/>
              <a:t>国際教養力</a:t>
            </a:r>
            <a:endParaRPr kumimoji="1" lang="en-US" altLang="ja-JP" dirty="0"/>
          </a:p>
          <a:p>
            <a:pPr marL="0" indent="0">
              <a:buNone/>
            </a:pPr>
            <a:r>
              <a:rPr lang="en-US" altLang="ja-JP" sz="2400" dirty="0"/>
              <a:t>	</a:t>
            </a:r>
            <a:r>
              <a:rPr lang="ja-JP" altLang="en-US" sz="2400" dirty="0"/>
              <a:t>社会問題に常にアンテナを張り自分事として考える</a:t>
            </a:r>
            <a:endParaRPr lang="en-US" altLang="ja-JP" sz="2400" dirty="0"/>
          </a:p>
          <a:p>
            <a:pPr marL="0" indent="0">
              <a:buNone/>
            </a:pPr>
            <a:r>
              <a:rPr lang="en-US" altLang="ja-JP" sz="2400" dirty="0"/>
              <a:t>	</a:t>
            </a:r>
            <a:r>
              <a:rPr lang="ja-JP" altLang="en-US" sz="2400" dirty="0"/>
              <a:t>科学的根拠に基づく判断</a:t>
            </a:r>
            <a:endParaRPr lang="en-US" altLang="ja-JP" sz="2400" dirty="0"/>
          </a:p>
          <a:p>
            <a:pPr marL="0" indent="0">
              <a:buNone/>
            </a:pPr>
            <a:r>
              <a:rPr lang="en-US" altLang="ja-JP" sz="2400" dirty="0"/>
              <a:t>	</a:t>
            </a:r>
            <a:r>
              <a:rPr lang="ja-JP" altLang="en-US" sz="2400" dirty="0"/>
              <a:t>大多数が支持する意見に対しても疑問を持つという姿勢</a:t>
            </a:r>
            <a:endParaRPr lang="en-US" altLang="ja-JP" sz="2400" dirty="0"/>
          </a:p>
          <a:p>
            <a:pPr marL="0" indent="0">
              <a:buNone/>
            </a:pPr>
            <a:r>
              <a:rPr lang="ja-JP" altLang="en-US" dirty="0"/>
              <a:t>行動力</a:t>
            </a:r>
            <a:endParaRPr lang="en-US" altLang="ja-JP" dirty="0"/>
          </a:p>
          <a:p>
            <a:pPr marL="0" indent="0">
              <a:buNone/>
            </a:pPr>
            <a:r>
              <a:rPr lang="en-US" altLang="ja-JP" dirty="0"/>
              <a:t>	</a:t>
            </a:r>
            <a:r>
              <a:rPr lang="ja-JP" altLang="en-US" sz="2400" dirty="0"/>
              <a:t>実際に現地に行く，質問をするなどのアクション</a:t>
            </a:r>
            <a:endParaRPr lang="en-US" altLang="ja-JP" sz="2400" dirty="0"/>
          </a:p>
          <a:p>
            <a:pPr marL="0" indent="0">
              <a:buNone/>
            </a:pPr>
            <a:r>
              <a:rPr lang="en-US" altLang="ja-JP" sz="2400" dirty="0"/>
              <a:t>	</a:t>
            </a:r>
            <a:r>
              <a:rPr lang="ja-JP" altLang="en-US" sz="2400" dirty="0"/>
              <a:t>グループの潤滑剤・グループのいいところを引き出す</a:t>
            </a:r>
            <a:r>
              <a:rPr lang="en-US" altLang="ja-JP" sz="2400" dirty="0"/>
              <a:t>	</a:t>
            </a:r>
            <a:endParaRPr lang="en-US" altLang="ja-JP" dirty="0"/>
          </a:p>
        </p:txBody>
      </p:sp>
    </p:spTree>
    <p:extLst>
      <p:ext uri="{BB962C8B-B14F-4D97-AF65-F5344CB8AC3E}">
        <p14:creationId xmlns:p14="http://schemas.microsoft.com/office/powerpoint/2010/main" val="181489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C26410-2F65-63F0-C65B-C9923B110162}"/>
              </a:ext>
            </a:extLst>
          </p:cNvPr>
          <p:cNvSpPr>
            <a:spLocks noGrp="1"/>
          </p:cNvSpPr>
          <p:nvPr>
            <p:ph type="title"/>
          </p:nvPr>
        </p:nvSpPr>
        <p:spPr/>
        <p:txBody>
          <a:bodyPr/>
          <a:lstStyle/>
          <a:p>
            <a:r>
              <a:rPr kumimoji="1" lang="ja-JP" altLang="en-US" dirty="0"/>
              <a:t>今後のビジョン</a:t>
            </a:r>
          </a:p>
        </p:txBody>
      </p:sp>
      <p:sp>
        <p:nvSpPr>
          <p:cNvPr id="3" name="コンテンツ プレースホルダー 2">
            <a:extLst>
              <a:ext uri="{FF2B5EF4-FFF2-40B4-BE49-F238E27FC236}">
                <a16:creationId xmlns:a16="http://schemas.microsoft.com/office/drawing/2014/main" id="{C69FC7B1-D460-06ED-E68A-471C213C5CE2}"/>
              </a:ext>
            </a:extLst>
          </p:cNvPr>
          <p:cNvSpPr>
            <a:spLocks noGrp="1"/>
          </p:cNvSpPr>
          <p:nvPr>
            <p:ph idx="1"/>
          </p:nvPr>
        </p:nvSpPr>
        <p:spPr/>
        <p:txBody>
          <a:bodyPr/>
          <a:lstStyle/>
          <a:p>
            <a:pPr marL="0" indent="0">
              <a:buNone/>
            </a:pPr>
            <a:r>
              <a:rPr lang="ja-JP" altLang="en-US" dirty="0"/>
              <a:t>アクション</a:t>
            </a:r>
            <a:endParaRPr kumimoji="1" lang="en-US" altLang="ja-JP" dirty="0"/>
          </a:p>
          <a:p>
            <a:pPr marL="0" indent="0">
              <a:buNone/>
            </a:pPr>
            <a:r>
              <a:rPr kumimoji="1" lang="en-US" altLang="ja-JP" sz="2400" dirty="0"/>
              <a:t>	</a:t>
            </a:r>
            <a:r>
              <a:rPr kumimoji="1" lang="ja-JP" altLang="en-US" sz="2400" dirty="0"/>
              <a:t>ユーザフレンドリーな</a:t>
            </a:r>
            <a:r>
              <a:rPr lang="ja-JP" altLang="en-US" sz="2400" dirty="0"/>
              <a:t>システム</a:t>
            </a:r>
            <a:r>
              <a:rPr kumimoji="1" lang="ja-JP" altLang="en-US" sz="2400" dirty="0"/>
              <a:t>の開発を通じて</a:t>
            </a:r>
            <a:endParaRPr kumimoji="1" lang="en-US" altLang="ja-JP" sz="2400" dirty="0"/>
          </a:p>
          <a:p>
            <a:pPr marL="0" indent="0">
              <a:buNone/>
            </a:pPr>
            <a:r>
              <a:rPr lang="en-US" altLang="ja-JP" sz="2400" dirty="0"/>
              <a:t>	</a:t>
            </a:r>
            <a:r>
              <a:rPr kumimoji="1" lang="ja-JP" altLang="en-US" sz="2400" dirty="0"/>
              <a:t>情報格差の解消・すべての人が生きやすい社会を支える</a:t>
            </a:r>
            <a:endParaRPr kumimoji="1" lang="en-US" altLang="ja-JP" sz="2400" dirty="0"/>
          </a:p>
          <a:p>
            <a:pPr marL="0" indent="0">
              <a:buNone/>
            </a:pPr>
            <a:endParaRPr kumimoji="1" lang="en-US" altLang="ja-JP" dirty="0"/>
          </a:p>
          <a:p>
            <a:pPr marL="0" indent="0">
              <a:buNone/>
            </a:pPr>
            <a:r>
              <a:rPr lang="ja-JP" altLang="en-US" dirty="0"/>
              <a:t>マインド</a:t>
            </a:r>
            <a:endParaRPr lang="en-US" altLang="ja-JP" dirty="0"/>
          </a:p>
          <a:p>
            <a:pPr marL="0" indent="0">
              <a:buNone/>
            </a:pPr>
            <a:r>
              <a:rPr kumimoji="1" lang="en-US" altLang="ja-JP" sz="2400" dirty="0"/>
              <a:t>	</a:t>
            </a:r>
            <a:r>
              <a:rPr kumimoji="1" lang="ja-JP" altLang="en-US" sz="2400" dirty="0"/>
              <a:t>様々なグループ活動の場面において，</a:t>
            </a:r>
            <a:endParaRPr kumimoji="1" lang="en-US" altLang="ja-JP" sz="2400" dirty="0"/>
          </a:p>
          <a:p>
            <a:pPr marL="0" indent="0">
              <a:buNone/>
            </a:pPr>
            <a:r>
              <a:rPr kumimoji="1" lang="en-US" altLang="ja-JP" sz="2400" dirty="0"/>
              <a:t>	</a:t>
            </a:r>
            <a:r>
              <a:rPr kumimoji="1" lang="ja-JP" altLang="en-US" sz="2400" dirty="0"/>
              <a:t>グループ全体の向上のために</a:t>
            </a:r>
            <a:endParaRPr kumimoji="1" lang="en-US" altLang="ja-JP" sz="2400" dirty="0"/>
          </a:p>
          <a:p>
            <a:pPr marL="0" indent="0">
              <a:buNone/>
            </a:pPr>
            <a:r>
              <a:rPr lang="en-US" altLang="ja-JP" sz="2400" dirty="0"/>
              <a:t>		</a:t>
            </a:r>
            <a:r>
              <a:rPr lang="ja-JP" altLang="en-US" sz="2400" dirty="0"/>
              <a:t>グループが上がり調子のときはそれを後押し</a:t>
            </a:r>
            <a:endParaRPr lang="en-US" altLang="ja-JP" sz="2400" dirty="0"/>
          </a:p>
          <a:p>
            <a:pPr marL="0" indent="0">
              <a:buNone/>
            </a:pPr>
            <a:r>
              <a:rPr kumimoji="1" lang="en-US" altLang="ja-JP" sz="2400" dirty="0"/>
              <a:t>		</a:t>
            </a:r>
            <a:r>
              <a:rPr kumimoji="1" lang="ja-JP" altLang="en-US" sz="2400" dirty="0"/>
              <a:t>グループが停滞気味の時は先頭に立ち引っ張る</a:t>
            </a:r>
            <a:endParaRPr kumimoji="1" lang="en-US" altLang="ja-JP" sz="2400" dirty="0"/>
          </a:p>
        </p:txBody>
      </p:sp>
    </p:spTree>
    <p:extLst>
      <p:ext uri="{BB962C8B-B14F-4D97-AF65-F5344CB8AC3E}">
        <p14:creationId xmlns:p14="http://schemas.microsoft.com/office/powerpoint/2010/main" val="1984100306"/>
      </p:ext>
    </p:extLst>
  </p:cSld>
  <p:clrMapOvr>
    <a:masterClrMapping/>
  </p:clrMapOvr>
</p:sld>
</file>

<file path=ppt/theme/theme1.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NR/MSPG">
      <a:majorFont>
        <a:latin typeface="Arial"/>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205</TotalTime>
  <Words>495</Words>
  <Application>Microsoft Office PowerPoint</Application>
  <PresentationFormat>画面に合わせる (4:3)</PresentationFormat>
  <Paragraphs>38</Paragraphs>
  <Slides>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vt:i4>
      </vt:variant>
    </vt:vector>
  </HeadingPairs>
  <TitlesOfParts>
    <vt:vector size="13" baseType="lpstr">
      <vt:lpstr>游ゴシック</vt:lpstr>
      <vt:lpstr>Arial</vt:lpstr>
      <vt:lpstr>Open Sans</vt:lpstr>
      <vt:lpstr>Times New Roman</vt:lpstr>
      <vt:lpstr>2_Office テーマ</vt:lpstr>
      <vt:lpstr>TGLプログラムを通じた学び</vt:lpstr>
      <vt:lpstr>グローバルゼミ</vt:lpstr>
      <vt:lpstr>アフターコロナの社会をどう構築するか</vt:lpstr>
      <vt:lpstr>福島の復興・再生</vt:lpstr>
      <vt:lpstr>研究者と学ぶ科学英語</vt:lpstr>
      <vt:lpstr>多文化社会アメリカでDEIを学ぶ</vt:lpstr>
      <vt:lpstr>TGLプログラムを通じた学び</vt:lpstr>
      <vt:lpstr>今後のビジョン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陽向 三上</dc:creator>
  <cp:lastModifiedBy>陽向 三上</cp:lastModifiedBy>
  <cp:revision>60</cp:revision>
  <dcterms:created xsi:type="dcterms:W3CDTF">2024-06-19T02:29:43Z</dcterms:created>
  <dcterms:modified xsi:type="dcterms:W3CDTF">2024-12-20T05:51:05Z</dcterms:modified>
</cp:coreProperties>
</file>